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55D6D2-832C-4263-AF07-77A1B21A57E7}">
  <a:tblStyle styleId="{7855D6D2-832C-4263-AF07-77A1B21A57E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95ae517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5f95ae517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23.png"/><Relationship Id="rId8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png"/><Relationship Id="rId10" Type="http://schemas.openxmlformats.org/officeDocument/2006/relationships/image" Target="../media/image2.png"/><Relationship Id="rId13" Type="http://schemas.openxmlformats.org/officeDocument/2006/relationships/image" Target="../media/image30.png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29.png"/><Relationship Id="rId15" Type="http://schemas.openxmlformats.org/officeDocument/2006/relationships/image" Target="../media/image21.png"/><Relationship Id="rId14" Type="http://schemas.openxmlformats.org/officeDocument/2006/relationships/image" Target="../media/image31.png"/><Relationship Id="rId5" Type="http://schemas.openxmlformats.org/officeDocument/2006/relationships/image" Target="../media/image26.png"/><Relationship Id="rId6" Type="http://schemas.openxmlformats.org/officeDocument/2006/relationships/image" Target="../media/image33.png"/><Relationship Id="rId7" Type="http://schemas.openxmlformats.org/officeDocument/2006/relationships/image" Target="../media/image14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9" Type="http://schemas.openxmlformats.org/officeDocument/2006/relationships/image" Target="../media/image17.png"/><Relationship Id="rId5" Type="http://schemas.openxmlformats.org/officeDocument/2006/relationships/image" Target="../media/image32.png"/><Relationship Id="rId6" Type="http://schemas.openxmlformats.org/officeDocument/2006/relationships/image" Target="../media/image28.png"/><Relationship Id="rId7" Type="http://schemas.openxmlformats.org/officeDocument/2006/relationships/image" Target="../media/image16.png"/><Relationship Id="rId8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6" Type="http://schemas.openxmlformats.org/officeDocument/2006/relationships/image" Target="../media/image25.png"/><Relationship Id="rId7" Type="http://schemas.openxmlformats.org/officeDocument/2006/relationships/image" Target="../media/image24.png"/><Relationship Id="rId8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392800" y="15375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fr" sz="3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</a:t>
            </a:r>
            <a:br>
              <a:rPr b="0" i="0" lang="fr" sz="3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b="0" i="0" lang="fr" sz="3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fr" sz="3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Menu Maker by Qwenta</a:t>
            </a:r>
            <a:endParaRPr b="1" i="0" sz="31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fr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Shafiq</a:t>
            </a:r>
            <a:r>
              <a:rPr b="0" i="0" lang="fr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fr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Mouawiyya</a:t>
            </a:r>
            <a:br>
              <a:rPr b="0" i="0" lang="fr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01/06/2025</a:t>
            </a:r>
            <a:r>
              <a:rPr b="0" i="0" lang="fr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0"/>
            <a:ext cx="674426" cy="34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2000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338" y="1017722"/>
            <a:ext cx="2816925" cy="1406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5" name="Google Shape;17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9625" y="1017725"/>
            <a:ext cx="3478426" cy="1975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6" name="Google Shape;176;p22" title="Manu Maker - Qwenta - Kanba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36150" y="2642925"/>
            <a:ext cx="2095823" cy="2158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7" name="Google Shape;17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8198" y="3195675"/>
            <a:ext cx="1605600" cy="16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8" name="Google Shape;17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78850" y="3195675"/>
            <a:ext cx="1605600" cy="160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/>
        </p:nvSpPr>
        <p:spPr>
          <a:xfrm>
            <a:off x="2411475" y="2125800"/>
            <a:ext cx="4222200" cy="8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b="0" i="0" lang="fr" sz="3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QUESTIONS ?</a:t>
            </a:r>
            <a:endParaRPr b="0" i="0" sz="3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115175" y="118275"/>
            <a:ext cx="23847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Sommaire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Contexte du projet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Méthodologie utilisée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Tableau Kanban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Spécifications techniques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Conclusion 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700"/>
              <a:buFont typeface="Montserrat"/>
              <a:buAutoNum type="arabicPeriod"/>
            </a:pPr>
            <a:r>
              <a:rPr lang="fr" sz="1700">
                <a:solidFill>
                  <a:srgbClr val="0D0D0D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 sz="1700">
              <a:solidFill>
                <a:srgbClr val="0D0D0D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6" cy="34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2000">
                <a:latin typeface="Montserrat"/>
                <a:ea typeface="Montserrat"/>
                <a:cs typeface="Montserrat"/>
                <a:sym typeface="Montserrat"/>
              </a:rPr>
              <a:t>Contexte du Projet</a:t>
            </a:r>
            <a:endParaRPr sz="3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43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775" y="1519500"/>
            <a:ext cx="4215225" cy="210449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4600" y="1519500"/>
            <a:ext cx="4167746" cy="2104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3" name="Google Shape;73;p15"/>
          <p:cNvSpPr txBox="1"/>
          <p:nvPr/>
        </p:nvSpPr>
        <p:spPr>
          <a:xfrm>
            <a:off x="4836000" y="2063850"/>
            <a:ext cx="43080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</a:rPr>
              <a:t>leader historique de l'impression de supports, Qwenta cherche à diversifier ses activités.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6"/>
          <p:cNvGrpSpPr/>
          <p:nvPr/>
        </p:nvGrpSpPr>
        <p:grpSpPr>
          <a:xfrm>
            <a:off x="725763" y="1017725"/>
            <a:ext cx="7692472" cy="3820974"/>
            <a:chOff x="1139825" y="1017725"/>
            <a:chExt cx="7692472" cy="3820974"/>
          </a:xfrm>
        </p:grpSpPr>
        <p:pic>
          <p:nvPicPr>
            <p:cNvPr id="79" name="Google Shape;79;p16" title="Capture d’écran 2022-05-02 à 11.21.14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39825" y="1017725"/>
              <a:ext cx="2673130" cy="3820974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80" name="Google Shape;80;p16" title="Capture d’écran 2022-05-02 à 11.29.35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41900" y="1422925"/>
              <a:ext cx="4590397" cy="30105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81" name="Google Shape;81;p16" title="Capture d’écran 2022-05-02 à 12.08.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2788" y="1017725"/>
            <a:ext cx="5498417" cy="38209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2" name="Google Shape;82;p16" title="Capture d’écran 2022-05-02 à 12.12.5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2800" y="1020713"/>
            <a:ext cx="5586899" cy="39720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83" name="Google Shape;83;p16"/>
          <p:cNvGrpSpPr/>
          <p:nvPr/>
        </p:nvGrpSpPr>
        <p:grpSpPr>
          <a:xfrm>
            <a:off x="725775" y="1563763"/>
            <a:ext cx="7643150" cy="2885976"/>
            <a:chOff x="725775" y="1563763"/>
            <a:chExt cx="7643150" cy="2885976"/>
          </a:xfrm>
        </p:grpSpPr>
        <p:pic>
          <p:nvPicPr>
            <p:cNvPr id="84" name="Google Shape;84;p16" title="Capture d’écran 2022-05-02 à 11.42.00.png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5775" y="1563763"/>
              <a:ext cx="4054274" cy="288597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85" name="Google Shape;85;p16"/>
            <p:cNvPicPr preferRelativeResize="0"/>
            <p:nvPr/>
          </p:nvPicPr>
          <p:blipFill rotWithShape="1">
            <a:blip r:embed="rId8">
              <a:alphaModFix/>
            </a:blip>
            <a:srcRect b="2455" l="1262" r="1593" t="2388"/>
            <a:stretch/>
          </p:blipFill>
          <p:spPr>
            <a:xfrm>
              <a:off x="5362375" y="1927525"/>
              <a:ext cx="3006550" cy="21571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86" name="Google Shape;86;p16"/>
          <p:cNvGrpSpPr/>
          <p:nvPr/>
        </p:nvGrpSpPr>
        <p:grpSpPr>
          <a:xfrm>
            <a:off x="725775" y="1563775"/>
            <a:ext cx="6888475" cy="2885976"/>
            <a:chOff x="725775" y="1563775"/>
            <a:chExt cx="6888475" cy="2885976"/>
          </a:xfrm>
        </p:grpSpPr>
        <p:pic>
          <p:nvPicPr>
            <p:cNvPr id="87" name="Google Shape;87;p16" title="Capture d’écran 2022-05-02 à 11.42.32.png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25775" y="1563775"/>
              <a:ext cx="4061029" cy="288597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88" name="Google Shape;88;p16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5157250" y="1638800"/>
              <a:ext cx="2457000" cy="27359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fr" sz="2020">
                <a:latin typeface="Montserrat"/>
                <a:ea typeface="Montserrat"/>
                <a:cs typeface="Montserrat"/>
                <a:sym typeface="Montserrat"/>
              </a:rPr>
              <a:t>Aperçu de la maquette</a:t>
            </a:r>
            <a:endParaRPr sz="202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sz="182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16"/>
          <p:cNvGrpSpPr/>
          <p:nvPr/>
        </p:nvGrpSpPr>
        <p:grpSpPr>
          <a:xfrm>
            <a:off x="1089825" y="1553112"/>
            <a:ext cx="7052855" cy="2907301"/>
            <a:chOff x="1365375" y="1553112"/>
            <a:chExt cx="7052855" cy="2907301"/>
          </a:xfrm>
        </p:grpSpPr>
        <p:pic>
          <p:nvPicPr>
            <p:cNvPr id="93" name="Google Shape;93;p16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1365375" y="1588738"/>
              <a:ext cx="2546925" cy="283602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94" name="Google Shape;94;p16" title="Capture d’écran 2022-05-02 à 11.49.18.png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4325425" y="1553112"/>
              <a:ext cx="4092805" cy="2907301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95" name="Google Shape;95;p16"/>
          <p:cNvGrpSpPr/>
          <p:nvPr/>
        </p:nvGrpSpPr>
        <p:grpSpPr>
          <a:xfrm>
            <a:off x="725775" y="1793175"/>
            <a:ext cx="7692453" cy="2690175"/>
            <a:chOff x="725775" y="1793175"/>
            <a:chExt cx="7692453" cy="2690175"/>
          </a:xfrm>
        </p:grpSpPr>
        <p:pic>
          <p:nvPicPr>
            <p:cNvPr id="96" name="Google Shape;96;p16" title="Capture d’écran 2022-05-02 à 11.57.11.png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725775" y="1793175"/>
              <a:ext cx="3791724" cy="26901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97" name="Google Shape;97;p16" title="Capture d’écran 2022-05-02 à 12.03.40.png"/>
            <p:cNvPicPr preferRelativeResize="0"/>
            <p:nvPr/>
          </p:nvPicPr>
          <p:blipFill>
            <a:blip r:embed="rId15">
              <a:alphaModFix/>
            </a:blip>
            <a:stretch>
              <a:fillRect/>
            </a:stretch>
          </p:blipFill>
          <p:spPr>
            <a:xfrm>
              <a:off x="4632400" y="1793175"/>
              <a:ext cx="3785828" cy="26901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2000">
                <a:latin typeface="Montserrat"/>
                <a:ea typeface="Montserrat"/>
                <a:cs typeface="Montserrat"/>
                <a:sym typeface="Montserrat"/>
              </a:rPr>
              <a:t>Méthodologie utilisée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4688" y="1017725"/>
            <a:ext cx="5094633" cy="3820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3500" y="1017725"/>
            <a:ext cx="6516999" cy="3701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7" name="Google Shape;107;p17"/>
          <p:cNvSpPr txBox="1"/>
          <p:nvPr/>
        </p:nvSpPr>
        <p:spPr>
          <a:xfrm>
            <a:off x="1313550" y="1147150"/>
            <a:ext cx="6516900" cy="40770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4140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fr" sz="1700">
                <a:solidFill>
                  <a:schemeClr val="dk1"/>
                </a:solidFill>
              </a:rPr>
              <a:t>Avantages de cette approche pour Menu Maker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Organisation claire grâce à des sprints courts</a:t>
            </a:r>
            <a:br>
              <a:rPr b="1"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Deux sprints d’une semaine permettant d’avoir un cadre de travail précis et claire avec des </a:t>
            </a:r>
            <a:r>
              <a:rPr lang="fr" sz="1100">
                <a:solidFill>
                  <a:schemeClr val="dk1"/>
                </a:solidFill>
              </a:rPr>
              <a:t>objectifs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lang="fr" sz="1100">
                <a:solidFill>
                  <a:schemeClr val="dk1"/>
                </a:solidFill>
              </a:rPr>
              <a:t>réalistes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Suivi régulier et ajustements rapides</a:t>
            </a:r>
            <a:br>
              <a:rPr b="1"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La présence du Product Owner, combinée aux revues de sprint, permet d’obtenir des retours immédiats. Les priorités peuvent ainsi être ajustées en temps réel selon les besoins du projet.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Des livrables visibles à chaque étape</a:t>
            </a:r>
            <a:br>
              <a:rPr b="1"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 À la fin de chaque sprint, une fonctionnalité complète sera livrée, testée et présentée. Cela </a:t>
            </a:r>
            <a:r>
              <a:rPr lang="fr" sz="1100">
                <a:solidFill>
                  <a:schemeClr val="dk1"/>
                </a:solidFill>
              </a:rPr>
              <a:t>permettra </a:t>
            </a:r>
            <a:r>
              <a:rPr lang="fr" sz="1100">
                <a:solidFill>
                  <a:schemeClr val="dk1"/>
                </a:solidFill>
              </a:rPr>
              <a:t>de mesurer clairement l’avancée du projet. À la fin du sprint 1, l’équipe pourra faire une rétrospective pour repérer ce qui a bien marché ou pas, et ainsi améliorer le sprint 2.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2000">
                <a:latin typeface="Montserrat"/>
                <a:ea typeface="Montserrat"/>
                <a:cs typeface="Montserrat"/>
                <a:sym typeface="Montserrat"/>
              </a:rPr>
              <a:t>Suivi du projet avec le Kanban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 title="Manu Maker - Qwenta - Kanba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1075" y="991025"/>
            <a:ext cx="3858273" cy="39733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6" name="Google Shape;11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3425" y="991025"/>
            <a:ext cx="2430586" cy="3973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1800">
                <a:latin typeface="Montserrat"/>
                <a:ea typeface="Montserrat"/>
                <a:cs typeface="Montserrat"/>
                <a:sym typeface="Montserrat"/>
              </a:rPr>
              <a:t>Spécifications techniques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5" name="Google Shape;125;p19"/>
          <p:cNvGraphicFramePr/>
          <p:nvPr/>
        </p:nvGraphicFramePr>
        <p:xfrm>
          <a:off x="392638" y="98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{7855D6D2-832C-4263-AF07-77A1B21A57E7}</a:tableStyleId>
              </a:tblPr>
              <a:tblGrid>
                <a:gridCol w="4179375"/>
                <a:gridCol w="4145400"/>
              </a:tblGrid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Besoin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Solution technique 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Application dynamique et performante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React + Vite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Navigation entre les pages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React Router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Création de catégorie et plat dans une modal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react-modal + react-dropzone + FileReader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Personnalisation du menu avec différentes polices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Google Fonts API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Exportation des menus en PDF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react-pdf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Publication sur Deliveroo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API Deliveroo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Backend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Node.js + Express.js 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Communication</a:t>
                      </a:r>
                      <a:r>
                        <a:rPr lang="fr" sz="900"/>
                        <a:t> avec le back-end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API REST</a:t>
                      </a:r>
                      <a:endParaRPr sz="900"/>
                    </a:p>
                  </a:txBody>
                  <a:tcPr marT="0" marB="0" marR="91425" marL="91425"/>
                </a:tc>
              </a:tr>
              <a:tr h="354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Base de données</a:t>
                      </a:r>
                      <a:endParaRPr sz="900"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900"/>
                        <a:t>MongoDB (NoSQL)</a:t>
                      </a:r>
                      <a:endParaRPr sz="900"/>
                    </a:p>
                  </a:txBody>
                  <a:tcPr marT="0" marB="0" marR="91425" marL="91425"/>
                </a:tc>
              </a:tr>
            </a:tbl>
          </a:graphicData>
        </a:graphic>
      </p:graphicFrame>
      <p:sp>
        <p:nvSpPr>
          <p:cNvPr id="126" name="Google Shape;126;p19"/>
          <p:cNvSpPr/>
          <p:nvPr/>
        </p:nvSpPr>
        <p:spPr>
          <a:xfrm>
            <a:off x="4534913" y="986425"/>
            <a:ext cx="40200" cy="3480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55555"/>
              <a:buNone/>
            </a:pPr>
            <a:r>
              <a:rPr lang="fr" sz="1800">
                <a:latin typeface="Montserrat"/>
                <a:ea typeface="Montserrat"/>
                <a:cs typeface="Montserrat"/>
                <a:sym typeface="Montserrat"/>
              </a:rPr>
              <a:t>Spécifications techniques : Base de données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55555"/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6" cy="34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700" y="1101800"/>
            <a:ext cx="3761200" cy="2820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136" name="Google Shape;136;p20"/>
          <p:cNvGrpSpPr/>
          <p:nvPr/>
        </p:nvGrpSpPr>
        <p:grpSpPr>
          <a:xfrm>
            <a:off x="4772200" y="1195512"/>
            <a:ext cx="2509425" cy="1138025"/>
            <a:chOff x="4772200" y="1195512"/>
            <a:chExt cx="2509425" cy="1138025"/>
          </a:xfrm>
        </p:grpSpPr>
        <p:sp>
          <p:nvSpPr>
            <p:cNvPr id="137" name="Google Shape;137;p20"/>
            <p:cNvSpPr/>
            <p:nvPr/>
          </p:nvSpPr>
          <p:spPr>
            <a:xfrm>
              <a:off x="4772200" y="1510863"/>
              <a:ext cx="912000" cy="507300"/>
            </a:xfrm>
            <a:prstGeom prst="lef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8" name="Google Shape;138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143600" y="1195512"/>
              <a:ext cx="1138025" cy="11380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9" name="Google Shape;139;p20"/>
          <p:cNvGrpSpPr/>
          <p:nvPr/>
        </p:nvGrpSpPr>
        <p:grpSpPr>
          <a:xfrm>
            <a:off x="4772200" y="2389837"/>
            <a:ext cx="2509425" cy="1138025"/>
            <a:chOff x="4772200" y="2389837"/>
            <a:chExt cx="2509425" cy="1138025"/>
          </a:xfrm>
        </p:grpSpPr>
        <p:sp>
          <p:nvSpPr>
            <p:cNvPr id="140" name="Google Shape;140;p20"/>
            <p:cNvSpPr/>
            <p:nvPr/>
          </p:nvSpPr>
          <p:spPr>
            <a:xfrm>
              <a:off x="4772200" y="2705188"/>
              <a:ext cx="912000" cy="507300"/>
            </a:xfrm>
            <a:prstGeom prst="lef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1" name="Google Shape;141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143600" y="2389837"/>
              <a:ext cx="1138025" cy="11380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2" name="Google Shape;142;p20"/>
          <p:cNvSpPr txBox="1"/>
          <p:nvPr/>
        </p:nvSpPr>
        <p:spPr>
          <a:xfrm>
            <a:off x="311700" y="4202750"/>
            <a:ext cx="3640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fr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Besoin  : </a:t>
            </a:r>
            <a:r>
              <a:rPr lang="fr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Base de données orientée documents NoSQL </a:t>
            </a:r>
            <a:endParaRPr sz="1000">
              <a:solidFill>
                <a:schemeClr val="dk2"/>
              </a:solidFill>
            </a:endParaRPr>
          </a:p>
        </p:txBody>
      </p:sp>
      <p:grpSp>
        <p:nvGrpSpPr>
          <p:cNvPr id="143" name="Google Shape;143;p20"/>
          <p:cNvGrpSpPr/>
          <p:nvPr/>
        </p:nvGrpSpPr>
        <p:grpSpPr>
          <a:xfrm>
            <a:off x="4061425" y="4118450"/>
            <a:ext cx="2678776" cy="507300"/>
            <a:chOff x="4061425" y="4118450"/>
            <a:chExt cx="2678776" cy="507300"/>
          </a:xfrm>
        </p:grpSpPr>
        <p:sp>
          <p:nvSpPr>
            <p:cNvPr id="144" name="Google Shape;144;p20"/>
            <p:cNvSpPr/>
            <p:nvPr/>
          </p:nvSpPr>
          <p:spPr>
            <a:xfrm rot="10800000">
              <a:off x="4061425" y="4118450"/>
              <a:ext cx="912000" cy="507300"/>
            </a:xfrm>
            <a:prstGeom prst="lef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5" name="Google Shape;145;p2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301425" y="4176451"/>
              <a:ext cx="1438776" cy="3912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6" name="Google Shape;146;p20"/>
          <p:cNvGrpSpPr/>
          <p:nvPr/>
        </p:nvGrpSpPr>
        <p:grpSpPr>
          <a:xfrm>
            <a:off x="6833430" y="3769818"/>
            <a:ext cx="2021120" cy="1240607"/>
            <a:chOff x="6833430" y="3769818"/>
            <a:chExt cx="2021120" cy="1240607"/>
          </a:xfrm>
        </p:grpSpPr>
        <p:sp>
          <p:nvSpPr>
            <p:cNvPr id="147" name="Google Shape;147;p20"/>
            <p:cNvSpPr/>
            <p:nvPr/>
          </p:nvSpPr>
          <p:spPr>
            <a:xfrm rot="667288">
              <a:off x="6942294" y="3822706"/>
              <a:ext cx="35772" cy="1194338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8" name="Google Shape;148;p2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180168" y="3769818"/>
              <a:ext cx="1674382" cy="5727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49" name="Google Shape;149;p20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7180175" y="4375625"/>
              <a:ext cx="1652124" cy="53692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2800"/>
              <a:buNone/>
            </a:pPr>
            <a:r>
              <a:rPr lang="fr" sz="2000">
                <a:latin typeface="Montserrat"/>
                <a:ea typeface="Montserrat"/>
                <a:cs typeface="Montserrat"/>
                <a:sym typeface="Montserrat"/>
              </a:rPr>
              <a:t>Veille Technologique</a:t>
            </a:r>
            <a:endParaRPr sz="2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0" y="0"/>
            <a:ext cx="4911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fr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l’usage du no-code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1"/>
          <p:cNvSpPr/>
          <p:nvPr/>
        </p:nvSpPr>
        <p:spPr>
          <a:xfrm>
            <a:off x="-4800" y="0"/>
            <a:ext cx="9153600" cy="2397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rgbClr val="F7EDD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69575" y="-4"/>
            <a:ext cx="674425" cy="3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9350" y="1017725"/>
            <a:ext cx="3865300" cy="393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aphicFrame>
        <p:nvGraphicFramePr>
          <p:cNvPr id="159" name="Google Shape;159;p21"/>
          <p:cNvGraphicFramePr/>
          <p:nvPr/>
        </p:nvGraphicFramePr>
        <p:xfrm>
          <a:off x="388175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{7855D6D2-832C-4263-AF07-77A1B21A57E7}</a:tableStyleId>
              </a:tblPr>
              <a:tblGrid>
                <a:gridCol w="4179375"/>
                <a:gridCol w="4145400"/>
              </a:tblGrid>
              <a:tr h="1361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Développement web général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 sz="1200"/>
                        <a:t>Technologies liées au projet Menu Maker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1229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/>
                </a:tc>
              </a:tr>
              <a:tr h="1229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/>
                </a:tc>
              </a:tr>
            </a:tbl>
          </a:graphicData>
        </a:graphic>
      </p:graphicFrame>
      <p:grpSp>
        <p:nvGrpSpPr>
          <p:cNvPr id="160" name="Google Shape;160;p21"/>
          <p:cNvGrpSpPr/>
          <p:nvPr/>
        </p:nvGrpSpPr>
        <p:grpSpPr>
          <a:xfrm>
            <a:off x="672100" y="1164400"/>
            <a:ext cx="7712975" cy="3480900"/>
            <a:chOff x="672100" y="1164400"/>
            <a:chExt cx="7712975" cy="3480900"/>
          </a:xfrm>
        </p:grpSpPr>
        <p:pic>
          <p:nvPicPr>
            <p:cNvPr id="161" name="Google Shape;161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72100" y="2839790"/>
              <a:ext cx="3106700" cy="105951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62" name="Google Shape;162;p2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307300" y="1653250"/>
              <a:ext cx="3077775" cy="50402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63" name="Google Shape;163;p2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72100" y="1693819"/>
              <a:ext cx="3106700" cy="54280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64" name="Google Shape;164;p2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307300" y="2839812"/>
              <a:ext cx="3077775" cy="1084638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165" name="Google Shape;165;p21"/>
            <p:cNvSpPr/>
            <p:nvPr/>
          </p:nvSpPr>
          <p:spPr>
            <a:xfrm>
              <a:off x="4551888" y="1164400"/>
              <a:ext cx="40200" cy="3480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p14:dur="400">
        <p:fade thruBlk="1"/>
      </p:transition>
    </mc:Choice>
    <mc:Fallback>
      <p:transition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